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notesSlides/notesSlide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LiDAR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Sigla para</a:t>
            </a:r>
          </a:p>
          <a:p>
            <a:pPr lvl="0"/>
            <a:r>
              <a:rPr lang="en-US"/>
              <a:t>Se trata de um sensor que consegue medir precisamente a distância entre ele e um ponto através do envio de energia</a:t>
            </a:r>
          </a:p>
          <a:p>
            <a:pPr lvl="0"/>
            <a:r>
              <a:rPr lang="en-US"/>
              <a:t>vantagens:</a:t>
            </a:r>
          </a:p>
          <a:p>
            <a:pPr lvl="0"/>
            <a:r>
              <a:rPr lang="en-US"/>
              <a:t>Precisão na medição de distância e a sua funcionalidade sem a dependência de uma fonte de luz externa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Digitalização 3D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Processo de modelar um ambiente ou objeto utilizando um sensor para capturar as medidas e criar um modelo a partir dessas medidas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Contextualização Histórica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Na fundamentação teórica eu procurei trazer a parte de contextualização das tecnologias e tecnicas utilizadas, começando pela digitalização 3D.</a:t>
            </a:r>
          </a:p>
          <a:p>
            <a:pPr lvl="0"/>
            <a:r>
              <a:rPr lang="en-US"/>
              <a:t>Antes da digitalização 3D a forma de transformar um ambiente real em um ambiente virutal era através da modelagem manual utilizando um software CAD porém, a modelagem é extremamente demorada e a alternativa encontrada para a modelagem manual foi utilizar um sensor que faça a medição do ambiente e um software que transforme essas medições em objetos 3D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-3000123">
            <a:off x="14532884" y="-4492802"/>
            <a:ext cx="7510232" cy="8229600"/>
          </a:xfrm>
          <a:prstGeom prst="rect">
            <a:avLst/>
          </a:prstGeom>
          <a:solidFill>
            <a:srgbClr val="E1EBFF"/>
          </a:solidFill>
        </p:spPr>
      </p:sp>
      <p:sp>
        <p:nvSpPr>
          <p:cNvPr name="AutoShape 4" id="4"/>
          <p:cNvSpPr/>
          <p:nvPr/>
        </p:nvSpPr>
        <p:spPr>
          <a:xfrm rot="-3000123">
            <a:off x="-2021520" y="5630280"/>
            <a:ext cx="7510232" cy="11263526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11660" y="8542326"/>
            <a:ext cx="2309594" cy="143194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79007" y="1028700"/>
            <a:ext cx="9927992" cy="5581563"/>
            <a:chOff x="0" y="0"/>
            <a:chExt cx="13237322" cy="74420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3237322" cy="5047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61"/>
                </a:lnSpc>
              </a:pPr>
              <a:r>
                <a:rPr lang="en-US" sz="6001">
                  <a:solidFill>
                    <a:srgbClr val="FFFFFF"/>
                  </a:solidFill>
                  <a:latin typeface="IBM Plex Sans"/>
                </a:rPr>
                <a:t>DESENVOLVIMENTO DE UMA BIBLIOTECA PARA O USO DO SENSOR LIDAR EM DISPOSITIVOS IOS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72502"/>
              <a:ext cx="13237322" cy="216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IBM Plex Sans"/>
                </a:rPr>
                <a:t>Estudante: Gabriel Luís Fernando Vieira de Souza</a:t>
              </a:r>
            </a:p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IBM Plex Sans"/>
                </a:rPr>
                <a:t>Orientador: Dalton Solano dos Reis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4276060" y="-3320080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AutoShape 4" id="4"/>
          <p:cNvSpPr/>
          <p:nvPr/>
        </p:nvSpPr>
        <p:spPr>
          <a:xfrm rot="-3710222">
            <a:off x="-217665" y="3723654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828093" y="2162764"/>
            <a:ext cx="9172847" cy="4604532"/>
            <a:chOff x="0" y="0"/>
            <a:chExt cx="12230463" cy="61393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1359" b="0"/>
            <a:stretch>
              <a:fillRect/>
            </a:stretch>
          </p:blipFill>
          <p:spPr>
            <a:xfrm flipH="false" flipV="false" rot="0">
              <a:off x="0" y="0"/>
              <a:ext cx="7204067" cy="567744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905" t="0" r="0" b="0"/>
            <a:stretch>
              <a:fillRect/>
            </a:stretch>
          </p:blipFill>
          <p:spPr>
            <a:xfrm flipH="false" flipV="false" rot="0">
              <a:off x="7204067" y="0"/>
              <a:ext cx="5026395" cy="567744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0" y="5629815"/>
              <a:ext cx="12230463" cy="509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5"/>
                </a:lnSpc>
              </a:pPr>
              <a:r>
                <a:rPr lang="en-US" sz="2332">
                  <a:solidFill>
                    <a:srgbClr val="004A98"/>
                  </a:solidFill>
                  <a:latin typeface="IBM Plex Sans"/>
                </a:rPr>
                <a:t>Fonte: Polycam (2021).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28700"/>
            <a:ext cx="505913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Trabalhos Correlatos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(3/3)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28093" y="7376896"/>
            <a:ext cx="9215274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0453F1"/>
                </a:solidFill>
                <a:latin typeface="IBM Plex Sans"/>
              </a:rPr>
              <a:t>Gera modelos 3D a partir de escaneamento do ambiente utilizando o LiDAR e permite a exportação como um CAD.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28093" y="952500"/>
            <a:ext cx="917284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453F1"/>
                </a:solidFill>
                <a:latin typeface="Open Sans"/>
              </a:rPr>
              <a:t>Polycam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957">
            <a:off x="-7795399" y="-4227882"/>
            <a:ext cx="12087333" cy="16841771"/>
            <a:chOff x="0" y="0"/>
            <a:chExt cx="4088801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088802" cy="5697093"/>
            </a:xfrm>
            <a:custGeom>
              <a:avLst/>
              <a:gdLst/>
              <a:ahLst/>
              <a:cxnLst/>
              <a:rect r="r" b="b" t="t" l="l"/>
              <a:pathLst>
                <a:path h="5697093" w="4088802">
                  <a:moveTo>
                    <a:pt x="0" y="0"/>
                  </a:moveTo>
                  <a:lnTo>
                    <a:pt x="4088802" y="0"/>
                  </a:lnTo>
                  <a:lnTo>
                    <a:pt x="4088802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137" y="222669"/>
            <a:ext cx="6527800" cy="2577891"/>
            <a:chOff x="0" y="0"/>
            <a:chExt cx="8703733" cy="34371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703733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0453F1"/>
                  </a:solidFill>
                  <a:latin typeface="IBM Plex Sans"/>
                </a:rPr>
                <a:t>Especificação </a:t>
              </a:r>
            </a:p>
            <a:p>
              <a:pPr algn="l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0453F1"/>
                  </a:solidFill>
                  <a:latin typeface="IBM Plex Sans"/>
                </a:rPr>
                <a:t>(1/2)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85042"/>
              <a:ext cx="8703733" cy="634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004A98"/>
                  </a:solidFill>
                  <a:latin typeface="IBM Plex Sans"/>
                </a:rPr>
                <a:t>Diagrama de fluxo.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1158" t="2164" r="869" b="1373"/>
          <a:stretch>
            <a:fillRect/>
          </a:stretch>
        </p:blipFill>
        <p:spPr>
          <a:xfrm flipH="false" flipV="false" rot="0">
            <a:off x="6568270" y="222669"/>
            <a:ext cx="11616687" cy="992305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494772" y="9802824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58" t="1167" r="0" b="4702"/>
          <a:stretch>
            <a:fillRect/>
          </a:stretch>
        </p:blipFill>
        <p:spPr>
          <a:xfrm flipH="false" flipV="false" rot="0">
            <a:off x="4512406" y="110282"/>
            <a:ext cx="13878637" cy="969254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270957">
            <a:off x="-7795399" y="-4227882"/>
            <a:ext cx="12087333" cy="16841771"/>
            <a:chOff x="0" y="0"/>
            <a:chExt cx="4088801" cy="569709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088802" cy="5697093"/>
            </a:xfrm>
            <a:custGeom>
              <a:avLst/>
              <a:gdLst/>
              <a:ahLst/>
              <a:cxnLst/>
              <a:rect r="r" b="b" t="t" l="l"/>
              <a:pathLst>
                <a:path h="5697093" w="4088802">
                  <a:moveTo>
                    <a:pt x="0" y="0"/>
                  </a:moveTo>
                  <a:lnTo>
                    <a:pt x="4088802" y="0"/>
                  </a:lnTo>
                  <a:lnTo>
                    <a:pt x="4088802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26949" y="9802824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137" y="222669"/>
            <a:ext cx="6527800" cy="2577891"/>
            <a:chOff x="0" y="0"/>
            <a:chExt cx="8703733" cy="34371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8703733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0453F1"/>
                  </a:solidFill>
                  <a:latin typeface="IBM Plex Sans"/>
                </a:rPr>
                <a:t>Especificação </a:t>
              </a:r>
            </a:p>
            <a:p>
              <a:pPr algn="l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0453F1"/>
                  </a:solidFill>
                  <a:latin typeface="IBM Plex Sans"/>
                </a:rPr>
                <a:t>(2/2)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85042"/>
              <a:ext cx="8703733" cy="634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004A98"/>
                  </a:solidFill>
                  <a:latin typeface="IBM Plex Sans"/>
                </a:rPr>
                <a:t>Diagrama de classes.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294802">
            <a:off x="3139674" y="-12510050"/>
            <a:ext cx="9132011" cy="18490576"/>
            <a:chOff x="0" y="0"/>
            <a:chExt cx="3089100" cy="62548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6254837"/>
            </a:xfrm>
            <a:custGeom>
              <a:avLst/>
              <a:gdLst/>
              <a:ahLst/>
              <a:cxnLst/>
              <a:rect r="r" b="b" t="t" l="l"/>
              <a:pathLst>
                <a:path h="6254837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6254837"/>
                  </a:lnTo>
                  <a:lnTo>
                    <a:pt x="0" y="6254837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597000"/>
            <a:ext cx="16187459" cy="79138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7888" y="557357"/>
            <a:ext cx="690605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453F1"/>
                </a:solidFill>
                <a:latin typeface="IBM Plex Sans"/>
              </a:rPr>
              <a:t>Implementação (1/4)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7762" y="9631374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294802">
            <a:off x="3139674" y="-12510050"/>
            <a:ext cx="9132011" cy="18490576"/>
            <a:chOff x="0" y="0"/>
            <a:chExt cx="3089100" cy="62548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6254837"/>
            </a:xfrm>
            <a:custGeom>
              <a:avLst/>
              <a:gdLst/>
              <a:ahLst/>
              <a:cxnLst/>
              <a:rect r="r" b="b" t="t" l="l"/>
              <a:pathLst>
                <a:path h="6254837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6254837"/>
                  </a:lnTo>
                  <a:lnTo>
                    <a:pt x="0" y="6254837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87888" y="557357"/>
            <a:ext cx="690605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453F1"/>
                </a:solidFill>
                <a:latin typeface="IBM Plex Sans"/>
              </a:rPr>
              <a:t>Implementação (2/4)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576144"/>
            <a:ext cx="14851295" cy="87108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387260" y="9944100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36408" y="7829314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  <p:grpSp>
        <p:nvGrpSpPr>
          <p:cNvPr name="Group 4" id="4"/>
          <p:cNvGrpSpPr/>
          <p:nvPr/>
        </p:nvGrpSpPr>
        <p:grpSpPr>
          <a:xfrm rot="-6294802">
            <a:off x="3139674" y="-12510050"/>
            <a:ext cx="9132011" cy="18490576"/>
            <a:chOff x="0" y="0"/>
            <a:chExt cx="3089100" cy="625483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089100" cy="6254837"/>
            </a:xfrm>
            <a:custGeom>
              <a:avLst/>
              <a:gdLst/>
              <a:ahLst/>
              <a:cxnLst/>
              <a:rect r="r" b="b" t="t" l="l"/>
              <a:pathLst>
                <a:path h="6254837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6254837"/>
                  </a:lnTo>
                  <a:lnTo>
                    <a:pt x="0" y="6254837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95230" y="2457686"/>
            <a:ext cx="14211691" cy="537162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87888" y="557357"/>
            <a:ext cx="690605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453F1"/>
                </a:solidFill>
                <a:latin typeface="IBM Plex Sans"/>
              </a:rPr>
              <a:t>Implementação (3/4)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92" t="855" r="600" b="1032"/>
          <a:stretch>
            <a:fillRect/>
          </a:stretch>
        </p:blipFill>
        <p:spPr>
          <a:xfrm flipH="false" flipV="false" rot="0">
            <a:off x="8647671" y="2102419"/>
            <a:ext cx="9640329" cy="65279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83003" y="8748412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  <p:grpSp>
        <p:nvGrpSpPr>
          <p:cNvPr name="Group 5" id="5"/>
          <p:cNvGrpSpPr/>
          <p:nvPr/>
        </p:nvGrpSpPr>
        <p:grpSpPr>
          <a:xfrm rot="-6294802">
            <a:off x="3139674" y="-12510050"/>
            <a:ext cx="9132011" cy="18490576"/>
            <a:chOff x="0" y="0"/>
            <a:chExt cx="3089100" cy="625483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89100" cy="6254837"/>
            </a:xfrm>
            <a:custGeom>
              <a:avLst/>
              <a:gdLst/>
              <a:ahLst/>
              <a:cxnLst/>
              <a:rect r="r" b="b" t="t" l="l"/>
              <a:pathLst>
                <a:path h="6254837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6254837"/>
                  </a:lnTo>
                  <a:lnTo>
                    <a:pt x="0" y="6254837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43847" b="0"/>
          <a:stretch>
            <a:fillRect/>
          </a:stretch>
        </p:blipFill>
        <p:spPr>
          <a:xfrm flipH="false" flipV="false" rot="0">
            <a:off x="0" y="2068815"/>
            <a:ext cx="8647671" cy="648256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7888" y="557357"/>
            <a:ext cx="690605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453F1"/>
                </a:solidFill>
                <a:latin typeface="IBM Plex Sans"/>
              </a:rPr>
              <a:t>Implementação (4/4)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9257283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FFFFFF"/>
                </a:solidFill>
                <a:latin typeface="IBM Plex Sans"/>
              </a:rPr>
              <a:t>Resultados</a:t>
            </a:r>
          </a:p>
        </p:txBody>
      </p:sp>
      <p:sp>
        <p:nvSpPr>
          <p:cNvPr name="AutoShape 3" id="3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sp>
        <p:nvSpPr>
          <p:cNvPr name="AutoShape 4" id="4"/>
          <p:cNvSpPr/>
          <p:nvPr/>
        </p:nvSpPr>
        <p:spPr>
          <a:xfrm rot="-3408248">
            <a:off x="13849473" y="6453647"/>
            <a:ext cx="8238035" cy="44343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816342"/>
          <a:ext cx="16258210" cy="3700343"/>
        </p:xfrm>
        <a:graphic>
          <a:graphicData uri="http://schemas.openxmlformats.org/drawingml/2006/table">
            <a:tbl>
              <a:tblPr/>
              <a:tblGrid>
                <a:gridCol w="3959933"/>
                <a:gridCol w="6878874"/>
                <a:gridCol w="5419403"/>
              </a:tblGrid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real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acesa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apagada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1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1,005859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1,004883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4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4,007812 metros  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4,007812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6,91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6,371094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7,445312 metros  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083" t="12793" r="11994" b="12167"/>
          <a:stretch>
            <a:fillRect/>
          </a:stretch>
        </p:blipFill>
        <p:spPr>
          <a:xfrm flipH="false" flipV="false" rot="0">
            <a:off x="14919081" y="949137"/>
            <a:ext cx="2367829" cy="234029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928194" y="1916950"/>
            <a:ext cx="432202" cy="459735"/>
            <a:chOff x="0" y="0"/>
            <a:chExt cx="460655" cy="49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60655" cy="490000"/>
            </a:xfrm>
            <a:custGeom>
              <a:avLst/>
              <a:gdLst/>
              <a:ahLst/>
              <a:cxnLst/>
              <a:rect r="r" b="b" t="t" l="l"/>
              <a:pathLst>
                <a:path h="490000" w="460655">
                  <a:moveTo>
                    <a:pt x="0" y="0"/>
                  </a:moveTo>
                  <a:lnTo>
                    <a:pt x="460655" y="0"/>
                  </a:lnTo>
                  <a:lnTo>
                    <a:pt x="460655" y="490000"/>
                  </a:lnTo>
                  <a:lnTo>
                    <a:pt x="0" y="490000"/>
                  </a:ln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1090" y="949137"/>
            <a:ext cx="13115396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Medição da distância no ponto central detectado pelo sensor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9332" y="7516685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816342"/>
          <a:ext cx="16258210" cy="3700343"/>
        </p:xfrm>
        <a:graphic>
          <a:graphicData uri="http://schemas.openxmlformats.org/drawingml/2006/table">
            <a:tbl>
              <a:tblPr/>
              <a:tblGrid>
                <a:gridCol w="3959933"/>
                <a:gridCol w="6878874"/>
                <a:gridCol w="5419403"/>
              </a:tblGrid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real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acesa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apagada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1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0,943848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0,968262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4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3,818359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3,951172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6,91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-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-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083" t="12793" r="11994" b="12167"/>
          <a:stretch>
            <a:fillRect/>
          </a:stretch>
        </p:blipFill>
        <p:spPr>
          <a:xfrm flipH="false" flipV="false" rot="0">
            <a:off x="14919081" y="949137"/>
            <a:ext cx="2367829" cy="234029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836623" y="968187"/>
            <a:ext cx="432202" cy="459735"/>
            <a:chOff x="0" y="0"/>
            <a:chExt cx="460655" cy="49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60655" cy="490000"/>
            </a:xfrm>
            <a:custGeom>
              <a:avLst/>
              <a:gdLst/>
              <a:ahLst/>
              <a:cxnLst/>
              <a:rect r="r" b="b" t="t" l="l"/>
              <a:pathLst>
                <a:path h="490000" w="460655">
                  <a:moveTo>
                    <a:pt x="0" y="0"/>
                  </a:moveTo>
                  <a:lnTo>
                    <a:pt x="460655" y="0"/>
                  </a:lnTo>
                  <a:lnTo>
                    <a:pt x="460655" y="490000"/>
                  </a:lnTo>
                  <a:lnTo>
                    <a:pt x="0" y="490000"/>
                  </a:ln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1090" y="949137"/>
            <a:ext cx="13149744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Medição da distância no ponto lateral superior direito detectado pelo sensor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3228" y="7516685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863961">
            <a:off x="-6496050" y="6172200"/>
            <a:ext cx="16230600" cy="8229600"/>
          </a:xfrm>
          <a:prstGeom prst="rect">
            <a:avLst/>
          </a:prstGeom>
          <a:solidFill>
            <a:srgbClr val="E1EBFF"/>
          </a:solidFill>
        </p:spPr>
      </p:sp>
      <p:sp>
        <p:nvSpPr>
          <p:cNvPr name="AutoShape 3" id="3"/>
          <p:cNvSpPr/>
          <p:nvPr/>
        </p:nvSpPr>
        <p:spPr>
          <a:xfrm rot="-2230017">
            <a:off x="-5657850" y="-4546217"/>
            <a:ext cx="16230600" cy="8229600"/>
          </a:xfrm>
          <a:prstGeom prst="rect">
            <a:avLst/>
          </a:prstGeom>
          <a:solidFill>
            <a:srgbClr val="004A98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723075" y="4271027"/>
            <a:ext cx="529954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BM Plex Sans"/>
              </a:rPr>
              <a:t>Roteiro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2617" y="962025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22617" y="1849671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22617" y="2734861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Fundamentação Teórica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22617" y="362005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Especificação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81068" y="4824094"/>
            <a:ext cx="18157570" cy="15361952"/>
            <a:chOff x="0" y="0"/>
            <a:chExt cx="24210093" cy="20482602"/>
          </a:xfrm>
        </p:grpSpPr>
        <p:sp>
          <p:nvSpPr>
            <p:cNvPr name="AutoShape 10" id="10"/>
            <p:cNvSpPr/>
            <p:nvPr/>
          </p:nvSpPr>
          <p:spPr>
            <a:xfrm rot="-1841751">
              <a:off x="1284647" y="4754901"/>
              <a:ext cx="21640800" cy="109728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0565317" y="4957643"/>
              <a:ext cx="3079458" cy="1909264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1022617" y="450524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Implementação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22617" y="539043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Resultados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2617" y="627562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Conclusões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2617" y="716081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Sugestões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22617" y="8046002"/>
            <a:ext cx="423015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IBM Plex Sans"/>
              </a:rPr>
              <a:t>Apresentação Prática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816342"/>
          <a:ext cx="16258210" cy="3700343"/>
        </p:xfrm>
        <a:graphic>
          <a:graphicData uri="http://schemas.openxmlformats.org/drawingml/2006/table">
            <a:tbl>
              <a:tblPr/>
              <a:tblGrid>
                <a:gridCol w="3959933"/>
                <a:gridCol w="6878874"/>
                <a:gridCol w="5419403"/>
              </a:tblGrid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real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acesa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IBM Plex Sans Bold"/>
                        </a:rPr>
                        <a:t>Distância detectada com luz apagada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3F1"/>
                    </a:solidFill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1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0,943848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0,968262 metro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4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3,818359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3,951172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6,91 metros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-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453F1"/>
                          </a:solidFill>
                          <a:latin typeface="IBM Plex Sans"/>
                        </a:rPr>
                        <a:t>-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45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1028700"/>
            <a:ext cx="792209" cy="21079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01090" y="949137"/>
            <a:ext cx="13149744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Medição da distância no ponto lateral superior direito detectado pelo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3228" y="7516685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1741095"/>
            <a:ext cx="8760162" cy="57980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45899" y="1741095"/>
            <a:ext cx="7942101" cy="52947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045806" y="4280026"/>
            <a:ext cx="8613320" cy="56942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1057" y="329929"/>
            <a:ext cx="162582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Capturas de tela do aplicativo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7799" y="9944100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9080" y="1894551"/>
            <a:ext cx="16329840" cy="57356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79332" y="7739843"/>
            <a:ext cx="37293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Elaborado pelo autor.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057" y="329929"/>
            <a:ext cx="162582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Escaneamento 3D de um quarto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2189174" y="-2990275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9947" y="887188"/>
            <a:ext cx="66484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453F1"/>
                </a:solidFill>
                <a:latin typeface="IBM Plex Sans"/>
              </a:rPr>
              <a:t>Conclusões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7263" y="1710953"/>
            <a:ext cx="8957191" cy="840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Escaneamento 3D se mostrou possível mas com uma precisão baixa.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Medição de distância se demonstrou precisa dentro da limitação de 5 metros prevista pela Apple.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A biblioteca cumpre seu papel de disponibilizar APIs para digitalização 3D.</a:t>
            </a:r>
          </a:p>
          <a:p>
            <a:pPr>
              <a:lnSpc>
                <a:spcPts val="4799"/>
              </a:lnSpc>
            </a:pPr>
          </a:p>
          <a:p>
            <a:pPr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rot="-3710222">
            <a:off x="621054" y="32691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2189174" y="-2990275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9947" y="887188"/>
            <a:ext cx="66484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453F1"/>
                </a:solidFill>
                <a:latin typeface="IBM Plex Sans"/>
              </a:rPr>
              <a:t>Sugestões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82677" y="2232522"/>
            <a:ext cx="9403711" cy="720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Texturizar modelos 3D utilizando as informações de imagem da câmera.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Criação de novos cenários de teste que envolvam movimento e diferentes tipos de materiais no escaneamento e medição.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4A98"/>
                </a:solidFill>
                <a:latin typeface="IBM Plex Sans"/>
              </a:rPr>
              <a:t>Utilizar a biblioteca como base para novos estudos envolvendo digitalização 3D.</a:t>
            </a:r>
          </a:p>
          <a:p>
            <a:pPr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rot="-3710222">
            <a:off x="621054" y="32691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418877">
            <a:off x="314073" y="3253015"/>
            <a:ext cx="6699900" cy="16125027"/>
          </a:xfrm>
          <a:prstGeom prst="rect">
            <a:avLst/>
          </a:prstGeom>
          <a:solidFill>
            <a:srgbClr val="004A98"/>
          </a:solidFill>
        </p:spPr>
      </p:sp>
      <p:sp>
        <p:nvSpPr>
          <p:cNvPr name="AutoShape 3" id="3"/>
          <p:cNvSpPr/>
          <p:nvPr/>
        </p:nvSpPr>
        <p:spPr>
          <a:xfrm rot="-2287810">
            <a:off x="6872726" y="4177689"/>
            <a:ext cx="18999489" cy="831376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999551" cy="3918517"/>
            <a:chOff x="0" y="0"/>
            <a:chExt cx="10666068" cy="52246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666068" cy="3966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779"/>
                </a:lnSpc>
                <a:spcBef>
                  <a:spcPct val="0"/>
                </a:spcBef>
              </a:pPr>
              <a:r>
                <a:rPr lang="en-US" sz="9816">
                  <a:solidFill>
                    <a:srgbClr val="FFFFFF"/>
                  </a:solidFill>
                  <a:latin typeface="IBM Plex Sans"/>
                </a:rPr>
                <a:t>Apresentação Prática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12230"/>
              <a:ext cx="10666068" cy="812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75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418877">
            <a:off x="314073" y="3253015"/>
            <a:ext cx="6699900" cy="16125027"/>
          </a:xfrm>
          <a:prstGeom prst="rect">
            <a:avLst/>
          </a:prstGeom>
          <a:solidFill>
            <a:srgbClr val="004A98"/>
          </a:solidFill>
        </p:spPr>
      </p:sp>
      <p:sp>
        <p:nvSpPr>
          <p:cNvPr name="AutoShape 3" id="3"/>
          <p:cNvSpPr/>
          <p:nvPr/>
        </p:nvSpPr>
        <p:spPr>
          <a:xfrm rot="-2287810">
            <a:off x="6872726" y="4177689"/>
            <a:ext cx="18999489" cy="831376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999551" cy="3706018"/>
            <a:chOff x="0" y="0"/>
            <a:chExt cx="10666068" cy="494135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666068" cy="1983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779"/>
                </a:lnSpc>
                <a:spcBef>
                  <a:spcPct val="0"/>
                </a:spcBef>
              </a:pPr>
              <a:r>
                <a:rPr lang="en-US" sz="9816">
                  <a:solidFill>
                    <a:srgbClr val="FFFFFF"/>
                  </a:solidFill>
                  <a:latin typeface="IBM Plex Sans"/>
                </a:rPr>
                <a:t>Obrigado!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28910"/>
              <a:ext cx="10666068" cy="251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75"/>
                </a:lnSpc>
              </a:pPr>
            </a:p>
            <a:p>
              <a:pPr>
                <a:lnSpc>
                  <a:spcPts val="5075"/>
                </a:lnSpc>
              </a:pPr>
              <a:r>
                <a:rPr lang="en-US" sz="3904">
                  <a:solidFill>
                    <a:srgbClr val="FFFFFF"/>
                  </a:solidFill>
                  <a:latin typeface="IBM Plex Sans"/>
                </a:rPr>
                <a:t>Gabriel L. F. Vieira de Souza</a:t>
              </a:r>
            </a:p>
            <a:p>
              <a:pPr>
                <a:lnSpc>
                  <a:spcPts val="5075"/>
                </a:lnSpc>
              </a:pPr>
              <a:r>
                <a:rPr lang="en-US" sz="3904">
                  <a:solidFill>
                    <a:srgbClr val="FFFFFF"/>
                  </a:solidFill>
                  <a:latin typeface="IBM Plex Sans"/>
                </a:rPr>
                <a:t>gabrielluisfsouza@gmail.com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802024" y="281454"/>
            <a:ext cx="12309148" cy="8843568"/>
            <a:chOff x="0" y="0"/>
            <a:chExt cx="8977243" cy="644974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977244" cy="6449745"/>
            </a:xfrm>
            <a:custGeom>
              <a:avLst/>
              <a:gdLst/>
              <a:ahLst/>
              <a:cxnLst/>
              <a:rect r="r" b="b" t="t" l="l"/>
              <a:pathLst>
                <a:path h="6449745" w="8977244">
                  <a:moveTo>
                    <a:pt x="8977244" y="6449745"/>
                  </a:moveTo>
                  <a:lnTo>
                    <a:pt x="0" y="6449745"/>
                  </a:lnTo>
                  <a:lnTo>
                    <a:pt x="0" y="0"/>
                  </a:lnTo>
                  <a:lnTo>
                    <a:pt x="8977244" y="644974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581068" y="4824094"/>
            <a:ext cx="18157570" cy="15361952"/>
            <a:chOff x="0" y="0"/>
            <a:chExt cx="24210093" cy="20482602"/>
          </a:xfrm>
        </p:grpSpPr>
        <p:sp>
          <p:nvSpPr>
            <p:cNvPr name="AutoShape 5" id="5"/>
            <p:cNvSpPr/>
            <p:nvPr/>
          </p:nvSpPr>
          <p:spPr>
            <a:xfrm rot="-1841751">
              <a:off x="1284647" y="4754901"/>
              <a:ext cx="21640800" cy="10972800"/>
            </a:xfrm>
            <a:prstGeom prst="rect">
              <a:avLst/>
            </a:prstGeom>
            <a:solidFill>
              <a:srgbClr val="E1EBFF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0565317" y="4957643"/>
              <a:ext cx="3079458" cy="1909264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0" y="5945908"/>
            <a:ext cx="21664573" cy="0"/>
          </a:xfrm>
          <a:prstGeom prst="line">
            <a:avLst/>
          </a:prstGeom>
          <a:ln cap="rnd" w="9525">
            <a:solidFill>
              <a:srgbClr val="004A9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689709" y="5833148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147284" y="5833148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69192" y="5849777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88692" y="5849777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028700"/>
            <a:ext cx="1406097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Introdução</a:t>
            </a:r>
          </a:p>
        </p:txBody>
      </p:sp>
      <p:sp>
        <p:nvSpPr>
          <p:cNvPr name="AutoShape 17" id="17"/>
          <p:cNvSpPr/>
          <p:nvPr/>
        </p:nvSpPr>
        <p:spPr>
          <a:xfrm rot="2319196">
            <a:off x="10697527" y="-4986492"/>
            <a:ext cx="16230600" cy="7724060"/>
          </a:xfrm>
          <a:prstGeom prst="rect">
            <a:avLst/>
          </a:prstGeom>
          <a:solidFill>
            <a:srgbClr val="0453F1"/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7899724" y="6516527"/>
            <a:ext cx="56627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4A98"/>
                </a:solidFill>
                <a:latin typeface="IBM Plex Sans"/>
              </a:rPr>
              <a:t>Contextualização Histórica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7188" y="7354727"/>
            <a:ext cx="5367858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Sensor de medição de distância.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Mapeamento Florestal de terreno.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Preservação histórica.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7973" y="6738023"/>
            <a:ext cx="12873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4A98"/>
                </a:solidFill>
                <a:latin typeface="IBM Plex Sans"/>
              </a:rPr>
              <a:t>LiDAR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871" y="7471448"/>
            <a:ext cx="559752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Light Distance And Ranging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mede distância analisando a energia enviada e posteriormente retornada.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23325" y="5043684"/>
            <a:ext cx="35717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4A98"/>
                </a:solidFill>
                <a:latin typeface="IBM Plex Sans"/>
              </a:rPr>
              <a:t>Digitalização 3D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12252" y="3077844"/>
            <a:ext cx="4993913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Se trata do processo de utilizar um sensor para mapear as distâncias de um ambiente e transformar elas em um modelo tridimensional.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46732" y="5043684"/>
            <a:ext cx="120776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4A98"/>
                </a:solidFill>
                <a:latin typeface="IBM Plex Sans"/>
              </a:rPr>
              <a:t>ARKit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86745" y="3592075"/>
            <a:ext cx="492774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4A98"/>
                </a:solidFill>
                <a:latin typeface="IBM Plex Sans"/>
              </a:rPr>
              <a:t>O LiDAR acrescenta como um dos sensores disponíveis para ser utilizado no ARKit.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925728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BM Plex Sans"/>
              </a:rPr>
              <a:t>Objetivos</a:t>
            </a:r>
          </a:p>
        </p:txBody>
      </p:sp>
      <p:sp>
        <p:nvSpPr>
          <p:cNvPr name="AutoShape 3" id="3"/>
          <p:cNvSpPr/>
          <p:nvPr/>
        </p:nvSpPr>
        <p:spPr>
          <a:xfrm rot="-3408248">
            <a:off x="13814255" y="6518752"/>
            <a:ext cx="8238035" cy="44343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11660" y="8542326"/>
            <a:ext cx="2309594" cy="14319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956465"/>
            <a:ext cx="1513523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Objetivo Geral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Criar uma biblioteca que permita que uma aplicação digitalize objetos reais em objetos que possam ser manipulados em um ambiente 3D virtual utilizando LiDAR dos dispositivos iPad Pro da Apple.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Objetivos Especificos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1 - Permitir o desenvolvimento de aplicações com digitalização 3D.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2 - Construir abstrações à tecnologia LiDAR para a digitalização 3D com as bibliotecas do ARKit.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5265830" y="-3483472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AutoShape 4" id="4"/>
          <p:cNvSpPr/>
          <p:nvPr/>
        </p:nvSpPr>
        <p:spPr>
          <a:xfrm rot="-3710222">
            <a:off x="621054" y="32691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17013" y="3539167"/>
            <a:ext cx="13112088" cy="44906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4737" y="635432"/>
            <a:ext cx="664845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Fudamentação Teórica (1/3)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26061" y="1028700"/>
            <a:ext cx="7197810" cy="2157188"/>
            <a:chOff x="0" y="0"/>
            <a:chExt cx="9597080" cy="287625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9708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453F1"/>
                  </a:solidFill>
                  <a:latin typeface="IBM Plex Sans"/>
                </a:rPr>
                <a:t>Digitalização 3D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50532"/>
              <a:ext cx="9597080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Modelagem 3D.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Auxilio de sensores.</a:t>
              </a:r>
            </a:p>
            <a:p>
              <a:pPr marL="539749" indent="-269875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LiDAR como modelador.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22243" y="7982197"/>
            <a:ext cx="35016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Gonzo et al. (2007).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58883" y="369735"/>
            <a:ext cx="12568030" cy="82796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223312">
            <a:off x="-5228945" y="-3625707"/>
            <a:ext cx="9132011" cy="16841771"/>
            <a:chOff x="0" y="0"/>
            <a:chExt cx="3089100" cy="569709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AutoShape 5" id="5"/>
          <p:cNvSpPr/>
          <p:nvPr/>
        </p:nvSpPr>
        <p:spPr>
          <a:xfrm rot="-3710222">
            <a:off x="621054" y="32691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4215745" y="635432"/>
            <a:ext cx="7197810" cy="2157188"/>
            <a:chOff x="0" y="0"/>
            <a:chExt cx="9597080" cy="28762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59708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453F1"/>
                  </a:solidFill>
                  <a:latin typeface="IBM Plex Sans"/>
                </a:rPr>
                <a:t>LiDAR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50532"/>
              <a:ext cx="9597080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Sensor móvel.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Sensor fixo.</a:t>
              </a:r>
            </a:p>
            <a:p>
              <a:pPr marL="539749" indent="-269875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Apple.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59387" y="8601787"/>
            <a:ext cx="756702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Giongo et. al. (2010).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737" y="635432"/>
            <a:ext cx="664845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Fudamentação Teórica (2/3)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5228945" y="-3625707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44737" y="635432"/>
            <a:ext cx="664845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Fudamentação Teórica (2/3)</a:t>
            </a:r>
          </a:p>
        </p:txBody>
      </p:sp>
      <p:sp>
        <p:nvSpPr>
          <p:cNvPr name="AutoShape 5" id="5"/>
          <p:cNvSpPr/>
          <p:nvPr/>
        </p:nvSpPr>
        <p:spPr>
          <a:xfrm rot="-3710222">
            <a:off x="621054" y="3269179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15843" y="2326970"/>
            <a:ext cx="11644010" cy="70515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207244" y="635432"/>
            <a:ext cx="7197810" cy="2157188"/>
            <a:chOff x="0" y="0"/>
            <a:chExt cx="9597080" cy="287625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9708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453F1"/>
                  </a:solidFill>
                  <a:latin typeface="IBM Plex Sans"/>
                </a:rPr>
                <a:t>ARKit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50532"/>
              <a:ext cx="9597080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Depth API.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Scene Geometry.</a:t>
              </a:r>
            </a:p>
            <a:p>
              <a:pPr marL="539749" indent="-269875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453F1"/>
                  </a:solidFill>
                  <a:latin typeface="IBM Plex Sans"/>
                </a:rPr>
                <a:t>Instant AR.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437630" y="9330892"/>
            <a:ext cx="790575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Apple (2022b).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4276060" y="-3320080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28700"/>
            <a:ext cx="505913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Trabalhos Correlatos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(1/3)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6640" y="7411650"/>
            <a:ext cx="879591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0453F1"/>
                </a:solidFill>
                <a:latin typeface="IBM Plex Sans"/>
              </a:rPr>
              <a:t>Avalia as tecnologias LiDAR e TrueDepth disponíveis no iPad Pro em suas capacidades na digitalização tridimensional e compara com sensores industriais.</a:t>
            </a:r>
          </a:p>
        </p:txBody>
      </p:sp>
      <p:sp>
        <p:nvSpPr>
          <p:cNvPr name="AutoShape 6" id="6"/>
          <p:cNvSpPr/>
          <p:nvPr/>
        </p:nvSpPr>
        <p:spPr>
          <a:xfrm rot="-3710222">
            <a:off x="-217665" y="3723654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7538173" y="371780"/>
            <a:ext cx="9172847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453F1"/>
                </a:solidFill>
                <a:latin typeface="Open Sans"/>
              </a:rPr>
              <a:t>Comparison of iPad Pro®’s LiDAR and TrueDepth Capabilities with an Industrial 3D Scanning Solution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26640" y="2587752"/>
            <a:ext cx="8795914" cy="40345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726640" y="6574720"/>
            <a:ext cx="87959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Vogt, Rips e Emmelmann (2021).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23312">
            <a:off x="-4276060" y="-3320080"/>
            <a:ext cx="9132011" cy="16841771"/>
            <a:chOff x="0" y="0"/>
            <a:chExt cx="3089100" cy="56970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9100" cy="5697093"/>
            </a:xfrm>
            <a:custGeom>
              <a:avLst/>
              <a:gdLst/>
              <a:ahLst/>
              <a:cxnLst/>
              <a:rect r="r" b="b" t="t" l="l"/>
              <a:pathLst>
                <a:path h="5697093" w="3089100">
                  <a:moveTo>
                    <a:pt x="0" y="0"/>
                  </a:moveTo>
                  <a:lnTo>
                    <a:pt x="3089100" y="0"/>
                  </a:lnTo>
                  <a:lnTo>
                    <a:pt x="3089100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</p:sp>
      </p:grpSp>
      <p:sp>
        <p:nvSpPr>
          <p:cNvPr name="AutoShape 4" id="4"/>
          <p:cNvSpPr/>
          <p:nvPr/>
        </p:nvSpPr>
        <p:spPr>
          <a:xfrm rot="-3710222">
            <a:off x="-217665" y="3723654"/>
            <a:ext cx="5405663" cy="16125027"/>
          </a:xfrm>
          <a:prstGeom prst="rect">
            <a:avLst/>
          </a:prstGeom>
          <a:solidFill>
            <a:srgbClr val="0453F1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05056" y="8542326"/>
            <a:ext cx="2309594" cy="14319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23538" b="0"/>
          <a:stretch>
            <a:fillRect/>
          </a:stretch>
        </p:blipFill>
        <p:spPr>
          <a:xfrm flipH="false" flipV="false" rot="0">
            <a:off x="7716363" y="2048158"/>
            <a:ext cx="8953766" cy="44943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28700"/>
            <a:ext cx="505913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Trabalhos Correlatos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0453F1"/>
                </a:solidFill>
                <a:latin typeface="IBM Plex Sans"/>
              </a:rPr>
              <a:t>(2/3)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5289" y="7331772"/>
            <a:ext cx="8795914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0453F1"/>
                </a:solidFill>
                <a:latin typeface="IBM Plex Sans"/>
              </a:rPr>
              <a:t>Realiza a digitalização 3D para preservação histórica de artigos de museu utilizando um Kinect e uma câmera digital.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6363" y="413385"/>
            <a:ext cx="917284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453F1"/>
                </a:solidFill>
                <a:latin typeface="Open Sans"/>
              </a:rPr>
              <a:t>Reconstrução 3D de Objetos com Kinect e Câmera Digital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5289" y="6494842"/>
            <a:ext cx="87959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4A98"/>
                </a:solidFill>
                <a:latin typeface="IBM Plex Sans"/>
              </a:rPr>
              <a:t>Fonte: Loura et al. (2018).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DAFFaIPK8k0</dc:identifier>
  <dcterms:modified xsi:type="dcterms:W3CDTF">2011-08-01T06:04:30Z</dcterms:modified>
  <cp:revision>1</cp:revision>
  <dc:title>DESENVOLVIMENTO DE UMA BIBLIOTECA PARA O USO DO SENSOR LIDAR EM DISPOSITIVOS IOS</dc:title>
</cp:coreProperties>
</file>